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embeddedFontLst>
    <p:embeddedFont>
      <p:font typeface="Poppins"/>
      <p:regular r:id="rId38"/>
      <p:bold r:id="rId39"/>
      <p:italic r:id="rId40"/>
      <p:boldItalic r:id="rId41"/>
    </p:embeddedFont>
    <p:embeddedFont>
      <p:font typeface="Poppins Light"/>
      <p:regular r:id="rId42"/>
      <p:bold r:id="rId43"/>
      <p:italic r:id="rId44"/>
      <p:boldItalic r:id="rId45"/>
    </p:embeddedFont>
    <p:embeddedFont>
      <p:font typeface="Poppins Medium"/>
      <p:regular r:id="rId46"/>
      <p:bold r:id="rId47"/>
      <p:italic r:id="rId48"/>
      <p:boldItalic r:id="rId49"/>
    </p:embeddedFont>
    <p:embeddedFont>
      <p:font typeface="Poppins SemiBold"/>
      <p:regular r:id="rId50"/>
      <p:bold r:id="rId51"/>
      <p:italic r:id="rId52"/>
      <p:boldItalic r:id="rId53"/>
    </p:embeddedFont>
    <p:embeddedFont>
      <p:font typeface="Comfortaa"/>
      <p:regular r:id="rId54"/>
      <p:bold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56" roundtripDataSignature="AMtx7mhGkpVXrdhyE2lni9JYEoxQI+tWg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Prashant Sahu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italic.fntdata"/><Relationship Id="rId42" Type="http://schemas.openxmlformats.org/officeDocument/2006/relationships/font" Target="fonts/PoppinsLight-regular.fntdata"/><Relationship Id="rId41" Type="http://schemas.openxmlformats.org/officeDocument/2006/relationships/font" Target="fonts/Poppins-boldItalic.fntdata"/><Relationship Id="rId44" Type="http://schemas.openxmlformats.org/officeDocument/2006/relationships/font" Target="fonts/PoppinsLight-italic.fntdata"/><Relationship Id="rId43" Type="http://schemas.openxmlformats.org/officeDocument/2006/relationships/font" Target="fonts/PoppinsLight-bold.fntdata"/><Relationship Id="rId46" Type="http://schemas.openxmlformats.org/officeDocument/2006/relationships/font" Target="fonts/PoppinsMedium-regular.fntdata"/><Relationship Id="rId45" Type="http://schemas.openxmlformats.org/officeDocument/2006/relationships/font" Target="fonts/PoppinsLigh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font" Target="fonts/PoppinsMedium-italic.fntdata"/><Relationship Id="rId47" Type="http://schemas.openxmlformats.org/officeDocument/2006/relationships/font" Target="fonts/PoppinsMedium-bold.fntdata"/><Relationship Id="rId49" Type="http://schemas.openxmlformats.org/officeDocument/2006/relationships/font" Target="fonts/PoppinsMedium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font" Target="fonts/Poppins-bold.fntdata"/><Relationship Id="rId38" Type="http://schemas.openxmlformats.org/officeDocument/2006/relationships/font" Target="fonts/Poppins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PoppinsSemiBold-bold.fntdata"/><Relationship Id="rId50" Type="http://schemas.openxmlformats.org/officeDocument/2006/relationships/font" Target="fonts/PoppinsSemiBold-regular.fntdata"/><Relationship Id="rId53" Type="http://schemas.openxmlformats.org/officeDocument/2006/relationships/font" Target="fonts/PoppinsSemiBold-boldItalic.fntdata"/><Relationship Id="rId52" Type="http://schemas.openxmlformats.org/officeDocument/2006/relationships/font" Target="fonts/PoppinsSemiBold-italic.fntdata"/><Relationship Id="rId11" Type="http://schemas.openxmlformats.org/officeDocument/2006/relationships/slide" Target="slides/slide5.xml"/><Relationship Id="rId55" Type="http://schemas.openxmlformats.org/officeDocument/2006/relationships/font" Target="fonts/Comfortaa-bold.fntdata"/><Relationship Id="rId10" Type="http://schemas.openxmlformats.org/officeDocument/2006/relationships/slide" Target="slides/slide4.xml"/><Relationship Id="rId54" Type="http://schemas.openxmlformats.org/officeDocument/2006/relationships/font" Target="fonts/Comfortaa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customschemas.google.com/relationships/presentationmetadata" Target="meta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7-23T03:12:17.358">
    <p:pos x="134" y="517"/>
    <p:text>i believe these are still the pros of Runpod. Only cons I can think of is NO Free instance provided for experimentation unlike Colab (not even with CPU).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SYTydOA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4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3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4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4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Relationship Id="rId4" Type="http://schemas.openxmlformats.org/officeDocument/2006/relationships/image" Target="../media/image3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Relationship Id="rId4" Type="http://schemas.openxmlformats.org/officeDocument/2006/relationships/hyperlink" Target="https://arxiv.org/abs/1311.2901" TargetMode="External"/><Relationship Id="rId5" Type="http://schemas.openxmlformats.org/officeDocument/2006/relationships/image" Target="../media/image19.png"/><Relationship Id="rId6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Relationship Id="rId4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Relationship Id="rId4" Type="http://schemas.openxmlformats.org/officeDocument/2006/relationships/image" Target="../media/image34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Relationship Id="rId7" Type="http://schemas.openxmlformats.org/officeDocument/2006/relationships/image" Target="../media/image29.png"/><Relationship Id="rId8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Relationship Id="rId4" Type="http://schemas.openxmlformats.org/officeDocument/2006/relationships/image" Target="../media/image5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jpg"/><Relationship Id="rId4" Type="http://schemas.openxmlformats.org/officeDocument/2006/relationships/image" Target="../media/image39.png"/><Relationship Id="rId5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jpg"/><Relationship Id="rId4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jpg"/><Relationship Id="rId4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11.png"/><Relationship Id="rId5" Type="http://schemas.openxmlformats.org/officeDocument/2006/relationships/image" Target="../media/image28.png"/><Relationship Id="rId6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jpg"/><Relationship Id="rId4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jpg"/><Relationship Id="rId4" Type="http://schemas.openxmlformats.org/officeDocument/2006/relationships/hyperlink" Target="https://arxiv.org/abs/2103.00020" TargetMode="External"/><Relationship Id="rId5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jpg"/><Relationship Id="rId4" Type="http://schemas.openxmlformats.org/officeDocument/2006/relationships/image" Target="../media/image44.png"/><Relationship Id="rId5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jpg"/><Relationship Id="rId4" Type="http://schemas.openxmlformats.org/officeDocument/2006/relationships/hyperlink" Target="http://drive.google.com/file/d/1iNSFiSS_BKNLVUDkJETaGv5GtXmjRx2f/view" TargetMode="External"/><Relationship Id="rId5" Type="http://schemas.openxmlformats.org/officeDocument/2006/relationships/image" Target="../media/image6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jpg"/><Relationship Id="rId4" Type="http://schemas.openxmlformats.org/officeDocument/2006/relationships/image" Target="../media/image4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jpg"/><Relationship Id="rId4" Type="http://schemas.openxmlformats.org/officeDocument/2006/relationships/hyperlink" Target="https://arxiv.org/abs/2006.11239" TargetMode="External"/><Relationship Id="rId9" Type="http://schemas.openxmlformats.org/officeDocument/2006/relationships/image" Target="../media/image55.png"/><Relationship Id="rId5" Type="http://schemas.openxmlformats.org/officeDocument/2006/relationships/image" Target="../media/image58.png"/><Relationship Id="rId6" Type="http://schemas.openxmlformats.org/officeDocument/2006/relationships/image" Target="../media/image46.png"/><Relationship Id="rId7" Type="http://schemas.openxmlformats.org/officeDocument/2006/relationships/image" Target="../media/image63.png"/><Relationship Id="rId8" Type="http://schemas.openxmlformats.org/officeDocument/2006/relationships/image" Target="../media/image5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jpg"/><Relationship Id="rId4" Type="http://schemas.openxmlformats.org/officeDocument/2006/relationships/hyperlink" Target="https://colab.research.google.com/" TargetMode="External"/><Relationship Id="rId5" Type="http://schemas.openxmlformats.org/officeDocument/2006/relationships/image" Target="../media/image49.png"/><Relationship Id="rId6" Type="http://schemas.openxmlformats.org/officeDocument/2006/relationships/image" Target="../media/image5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comments" Target="../comments/comment1.xml"/><Relationship Id="rId4" Type="http://schemas.openxmlformats.org/officeDocument/2006/relationships/image" Target="../media/image9.jpg"/><Relationship Id="rId5" Type="http://schemas.openxmlformats.org/officeDocument/2006/relationships/hyperlink" Target="https://www.runpod.io/" TargetMode="External"/><Relationship Id="rId6" Type="http://schemas.openxmlformats.org/officeDocument/2006/relationships/image" Target="../media/image53.png"/><Relationship Id="rId7" Type="http://schemas.openxmlformats.org/officeDocument/2006/relationships/image" Target="../media/image5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jpg"/><Relationship Id="rId4" Type="http://schemas.openxmlformats.org/officeDocument/2006/relationships/image" Target="../media/image64.png"/><Relationship Id="rId5" Type="http://schemas.openxmlformats.org/officeDocument/2006/relationships/image" Target="../media/image59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jpg"/><Relationship Id="rId4" Type="http://schemas.openxmlformats.org/officeDocument/2006/relationships/image" Target="../media/image6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3.png"/><Relationship Id="rId5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3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Relationship Id="rId4" Type="http://schemas.openxmlformats.org/officeDocument/2006/relationships/image" Target="../media/image24.png"/><Relationship Id="rId5" Type="http://schemas.openxmlformats.org/officeDocument/2006/relationships/image" Target="../media/image22.png"/><Relationship Id="rId6" Type="http://schemas.openxmlformats.org/officeDocument/2006/relationships/image" Target="../media/image18.png"/><Relationship Id="rId7" Type="http://schemas.openxmlformats.org/officeDocument/2006/relationships/image" Target="../media/image30.png"/><Relationship Id="rId8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 txBox="1"/>
          <p:nvPr/>
        </p:nvSpPr>
        <p:spPr>
          <a:xfrm>
            <a:off x="358325" y="1938375"/>
            <a:ext cx="5874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Mastering Stable Diffusion </a:t>
            </a:r>
            <a:endParaRPr b="1" i="0" sz="2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" name="Google Shape;58;p1"/>
          <p:cNvSpPr txBox="1"/>
          <p:nvPr/>
        </p:nvSpPr>
        <p:spPr>
          <a:xfrm>
            <a:off x="387900" y="4220651"/>
            <a:ext cx="445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Sandeep Singh</a:t>
            </a:r>
            <a:endParaRPr b="0" i="0" sz="14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396725" y="4452601"/>
            <a:ext cx="445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Expert Senior Director, Bain &amp; Co.</a:t>
            </a:r>
            <a:endParaRPr sz="11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0" name="Google Shape;60;p1"/>
          <p:cNvSpPr/>
          <p:nvPr/>
        </p:nvSpPr>
        <p:spPr>
          <a:xfrm>
            <a:off x="425675" y="1452350"/>
            <a:ext cx="1325646" cy="354024"/>
          </a:xfrm>
          <a:prstGeom prst="flowChartTerminator">
            <a:avLst/>
          </a:prstGeom>
          <a:solidFill>
            <a:srgbClr val="22222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Workshop</a:t>
            </a:r>
            <a:endParaRPr b="0" i="0" sz="1200" u="none" cap="none" strike="noStrike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1" name="Google Shape;61;p1"/>
          <p:cNvSpPr txBox="1"/>
          <p:nvPr/>
        </p:nvSpPr>
        <p:spPr>
          <a:xfrm>
            <a:off x="358325" y="2395575"/>
            <a:ext cx="8397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Module 1   </a:t>
            </a:r>
            <a:endParaRPr b="1" i="0" sz="2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Fundamentals of Diffusion Models</a:t>
            </a:r>
            <a:endParaRPr b="1" i="0" sz="2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2" name="Google Shape;6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34306" y="3401200"/>
            <a:ext cx="1299218" cy="130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62" name="Google Shape;162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63" name="Google Shape;16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0"/>
          <p:cNvSpPr txBox="1"/>
          <p:nvPr/>
        </p:nvSpPr>
        <p:spPr>
          <a:xfrm>
            <a:off x="116350" y="167525"/>
            <a:ext cx="599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History of Stable Diffusion 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Blockbuster SD Month: Apr, 2023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65" name="Google Shape;165;p10"/>
          <p:cNvSpPr txBox="1"/>
          <p:nvPr/>
        </p:nvSpPr>
        <p:spPr>
          <a:xfrm>
            <a:off x="416950" y="3574125"/>
            <a:ext cx="4243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3 Major releases of SD: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Advanced SDXL</a:t>
            </a:r>
            <a:b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StableLM - LLM, not a Image model</a:t>
            </a:r>
            <a:b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StableVicuna - Chatbot</a:t>
            </a:r>
            <a:b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1" i="1" sz="1400" u="none" cap="none" strike="noStrike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66" name="Google Shape;16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500" y="1101875"/>
            <a:ext cx="4809299" cy="21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0"/>
          <p:cNvSpPr txBox="1"/>
          <p:nvPr/>
        </p:nvSpPr>
        <p:spPr>
          <a:xfrm>
            <a:off x="5512075" y="851800"/>
            <a:ext cx="33201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35025" y="1461076"/>
            <a:ext cx="2378274" cy="258815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0"/>
          <p:cNvSpPr txBox="1"/>
          <p:nvPr/>
        </p:nvSpPr>
        <p:spPr>
          <a:xfrm>
            <a:off x="5796225" y="655950"/>
            <a:ext cx="267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These releases opened the floodgates of new research on top of SD as: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0"/>
          <p:cNvSpPr txBox="1"/>
          <p:nvPr/>
        </p:nvSpPr>
        <p:spPr>
          <a:xfrm>
            <a:off x="4805625" y="4161150"/>
            <a:ext cx="411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 Fact: Stability.AI funded first A100 GPU for MidJouney’s Development, A Healthy Competition.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76" name="Google Shape;176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77" name="Google Shape;17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1"/>
          <p:cNvSpPr txBox="1"/>
          <p:nvPr/>
        </p:nvSpPr>
        <p:spPr>
          <a:xfrm>
            <a:off x="116350" y="167525"/>
            <a:ext cx="599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Before moving on to Stable Diffusion 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79" name="Google Shape;179;p11"/>
          <p:cNvSpPr txBox="1"/>
          <p:nvPr/>
        </p:nvSpPr>
        <p:spPr>
          <a:xfrm>
            <a:off x="340750" y="754725"/>
            <a:ext cx="4243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Fergus &amp; Zeiler paper</a:t>
            </a:r>
            <a:b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i="1" lang="en" sz="1400" u="sng" cap="none" strike="noStrike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4"/>
              </a:rPr>
              <a:t>https://arxiv.org/abs/1311.2901</a:t>
            </a:r>
            <a: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b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1" i="1" sz="1400" u="none" cap="none" strike="noStrike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Very first public explanation of gradients abstraction building understanding in more visual form.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80" name="Google Shape;180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4950" y="2276475"/>
            <a:ext cx="3722724" cy="237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20524" y="678750"/>
            <a:ext cx="3391850" cy="423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87" name="Google Shape;18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88" name="Google Shape;18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2"/>
          <p:cNvSpPr txBox="1"/>
          <p:nvPr/>
        </p:nvSpPr>
        <p:spPr>
          <a:xfrm>
            <a:off x="116350" y="1675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Stable Diffusion: Intuition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90" name="Google Shape;190;p12"/>
          <p:cNvSpPr txBox="1"/>
          <p:nvPr/>
        </p:nvSpPr>
        <p:spPr>
          <a:xfrm>
            <a:off x="416950" y="1059525"/>
            <a:ext cx="42432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Stable Diffusion model we enter Text and it generates Images.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But it does </a:t>
            </a:r>
            <a:r>
              <a:rPr b="1" i="1" lang="en" sz="1400" u="none" cap="none" strike="noStrike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NOT</a:t>
            </a:r>
            <a: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 convert Text to Image</a:t>
            </a:r>
            <a:endParaRPr b="1" i="1" sz="1400" u="none" cap="none" strike="noStrike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Instead, It Converts </a:t>
            </a:r>
            <a:r>
              <a:rPr b="1" i="1" lang="en" sz="1400" u="sng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Noise into Image</a:t>
            </a:r>
            <a:endParaRPr b="1" i="1" sz="1400" u="sng" cap="none" strike="noStrike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By the </a:t>
            </a:r>
            <a:r>
              <a:rPr b="1" i="1" lang="en" sz="1400" u="sng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guidance of Text</a:t>
            </a:r>
            <a: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 by performing </a:t>
            </a:r>
            <a:r>
              <a:rPr b="1" i="1" lang="en" sz="1400" u="sng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Reverse Diffusion</a:t>
            </a:r>
            <a: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. </a:t>
            </a:r>
            <a:b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1" i="1" sz="1400" u="none" cap="none" strike="noStrike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Three Terminologies here are:</a:t>
            </a:r>
            <a:endParaRPr b="1" i="1" sz="1400" u="none" cap="none" strike="noStrike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mfortaa"/>
              <a:buChar char="-"/>
            </a:pPr>
            <a: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Noise into Image</a:t>
            </a:r>
            <a:endParaRPr b="1" i="1" sz="1400" u="none" cap="none" strike="noStrike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mfortaa"/>
              <a:buChar char="-"/>
            </a:pPr>
            <a: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Guidance of Text</a:t>
            </a:r>
            <a:endParaRPr b="1" i="1" sz="1400" u="none" cap="none" strike="noStrike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fortaa"/>
              <a:buChar char="-"/>
            </a:pPr>
            <a: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Reverse Diffusion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Stable Diffusion is </a:t>
            </a:r>
            <a:r>
              <a:rPr b="1" i="1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Multi-Model,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which Understand Text and Images both.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91" name="Google Shape;19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1900" y="1890284"/>
            <a:ext cx="3830776" cy="101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97" name="Google Shape;197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98" name="Google Shape;19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3"/>
          <p:cNvSpPr txBox="1"/>
          <p:nvPr/>
        </p:nvSpPr>
        <p:spPr>
          <a:xfrm>
            <a:off x="116350" y="1675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Stable Diffusion: Intuition(contd.)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00" name="Google Shape;200;p13"/>
          <p:cNvSpPr txBox="1"/>
          <p:nvPr/>
        </p:nvSpPr>
        <p:spPr>
          <a:xfrm>
            <a:off x="416950" y="3421725"/>
            <a:ext cx="8207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Text prompt guides, how to alter the Noisy Image so that: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 “Altered Noisy Image looks like </a:t>
            </a:r>
            <a:r>
              <a:rPr b="1" i="1" lang="en" sz="1400" u="none" cap="none" strike="noStrike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little bit more</a:t>
            </a:r>
            <a: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 like Description as in Text”</a:t>
            </a:r>
            <a:b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1" i="1" sz="1400" u="none" cap="none" strike="noStrike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Lets see an example of this intuition.</a:t>
            </a:r>
            <a:endParaRPr b="1" i="1" sz="1400" u="none" cap="none" strike="noStrike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01" name="Google Shape;20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85475" y="1055575"/>
            <a:ext cx="5707901" cy="232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3"/>
          <p:cNvSpPr txBox="1"/>
          <p:nvPr/>
        </p:nvSpPr>
        <p:spPr>
          <a:xfrm>
            <a:off x="3726600" y="721625"/>
            <a:ext cx="3243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Reverse Diffusion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08" name="Google Shape;208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09" name="Google Shape;20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4"/>
          <p:cNvSpPr txBox="1"/>
          <p:nvPr/>
        </p:nvSpPr>
        <p:spPr>
          <a:xfrm>
            <a:off x="116350" y="167525"/>
            <a:ext cx="6386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Stable Diffusion: Intuition</a:t>
            </a:r>
            <a:r>
              <a:rPr b="0" i="0" lang="en" sz="2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- Guidance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11" name="Google Shape;211;p14"/>
          <p:cNvSpPr txBox="1"/>
          <p:nvPr/>
        </p:nvSpPr>
        <p:spPr>
          <a:xfrm>
            <a:off x="416950" y="1059525"/>
            <a:ext cx="42432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For the Input Text “Boy”, we have image generated as here.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What is wrong with Image of Boy? </a:t>
            </a:r>
            <a:b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1" i="1" sz="1400" u="none" cap="none" strike="noStrike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fortaa"/>
              <a:buChar char="-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Ears and Head needs to change.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So, Text “Boy” guides you to change “ears”.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 Stable Diffusion, This guidance is at Pixel level. 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Text in encoded form telling us </a:t>
            </a:r>
            <a:r>
              <a:rPr b="0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which pixels needs to change by slight amount. 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12" name="Google Shape;21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0475" y="984526"/>
            <a:ext cx="3485350" cy="370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18" name="Google Shape;21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19" name="Google Shape;21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5"/>
          <p:cNvSpPr txBox="1"/>
          <p:nvPr/>
        </p:nvSpPr>
        <p:spPr>
          <a:xfrm>
            <a:off x="116350" y="167525"/>
            <a:ext cx="6386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Stable Diffusion: Intuition</a:t>
            </a:r>
            <a:r>
              <a:rPr b="0" i="0" lang="en" sz="2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Reverse Diffusion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21" name="Google Shape;221;p15"/>
          <p:cNvSpPr txBox="1"/>
          <p:nvPr/>
        </p:nvSpPr>
        <p:spPr>
          <a:xfrm>
            <a:off x="416950" y="1059525"/>
            <a:ext cx="42432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First, What is Diffusion?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molecules move from an area of higher concentration to an area of lower concentration to achieve equilibrium.  </a:t>
            </a:r>
            <a:b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1" i="1" sz="1400" u="none" cap="none" strike="noStrike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fortaa"/>
              <a:buChar char="-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This diffused state in Images can be imagined as: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True Noisy Image. </a:t>
            </a:r>
            <a:endParaRPr b="1" i="1" sz="1400" u="none" cap="none" strike="noStrike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fortaa"/>
              <a:buChar char="-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After fully reverting this diffusion of noise, we construct: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0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Image described by Text.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So, </a:t>
            </a:r>
            <a:r>
              <a:rPr b="1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Reverse Diffusion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is: Change pixels of Noisy Image a bit, So that it looks more like Text Input. 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Reverse Diffusion is called: “</a:t>
            </a:r>
            <a:r>
              <a:rPr b="1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Denoising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” 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22" name="Google Shape;22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7925" y="1152475"/>
            <a:ext cx="1818124" cy="200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93825" y="1791325"/>
            <a:ext cx="2087775" cy="12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5"/>
          <p:cNvSpPr txBox="1"/>
          <p:nvPr/>
        </p:nvSpPr>
        <p:spPr>
          <a:xfrm>
            <a:off x="6953550" y="1247400"/>
            <a:ext cx="2285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Fully Diffused Image True Noisy Image.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60150" y="3620775"/>
            <a:ext cx="1451325" cy="121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5"/>
          <p:cNvSpPr/>
          <p:nvPr/>
        </p:nvSpPr>
        <p:spPr>
          <a:xfrm>
            <a:off x="6200050" y="4177050"/>
            <a:ext cx="999300" cy="38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1175" y="3828575"/>
            <a:ext cx="1371125" cy="10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5"/>
          <p:cNvSpPr txBox="1"/>
          <p:nvPr/>
        </p:nvSpPr>
        <p:spPr>
          <a:xfrm>
            <a:off x="7182875" y="3273625"/>
            <a:ext cx="1761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Cat: After many Reverse Diffusions</a:t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92650" y="4057350"/>
            <a:ext cx="660900" cy="1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35" name="Google Shape;23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36" name="Google Shape;23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6"/>
          <p:cNvSpPr txBox="1"/>
          <p:nvPr/>
        </p:nvSpPr>
        <p:spPr>
          <a:xfrm>
            <a:off x="116350" y="167525"/>
            <a:ext cx="6386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Stable Diffusion: Intuition</a:t>
            </a:r>
            <a:r>
              <a:rPr b="0" i="0" lang="en" sz="2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38" name="Google Shape;23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5850" y="1317747"/>
            <a:ext cx="6917201" cy="15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6"/>
          <p:cNvSpPr txBox="1"/>
          <p:nvPr/>
        </p:nvSpPr>
        <p:spPr>
          <a:xfrm>
            <a:off x="1482450" y="636775"/>
            <a:ext cx="29649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400" u="none" cap="none" strike="noStrik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Forward Diffusion</a:t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6"/>
          <p:cNvSpPr/>
          <p:nvPr/>
        </p:nvSpPr>
        <p:spPr>
          <a:xfrm>
            <a:off x="4390000" y="792400"/>
            <a:ext cx="3513600" cy="29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6"/>
          <p:cNvSpPr txBox="1"/>
          <p:nvPr/>
        </p:nvSpPr>
        <p:spPr>
          <a:xfrm>
            <a:off x="5216250" y="2922775"/>
            <a:ext cx="29649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Reverse Diffusion</a:t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6"/>
          <p:cNvSpPr/>
          <p:nvPr/>
        </p:nvSpPr>
        <p:spPr>
          <a:xfrm>
            <a:off x="1482450" y="3092400"/>
            <a:ext cx="3767400" cy="258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6"/>
          <p:cNvSpPr txBox="1"/>
          <p:nvPr/>
        </p:nvSpPr>
        <p:spPr>
          <a:xfrm>
            <a:off x="1561850" y="3477650"/>
            <a:ext cx="62655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Forward Diffusion is</a:t>
            </a:r>
            <a:r>
              <a:rPr b="0" i="0" lang="en" sz="2400" u="none" cap="none" strike="noStrik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Noising</a:t>
            </a:r>
            <a:endParaRPr b="0" i="0" sz="2400" u="none" cap="none" strike="noStrike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Reverse Diffusion is</a:t>
            </a:r>
            <a:r>
              <a:rPr b="0" i="0" lang="en" sz="2400" u="none" cap="none" strike="noStrik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Denoising</a:t>
            </a:r>
            <a:endParaRPr b="0" i="0" sz="2400" u="none" cap="none" strike="noStrike">
              <a:solidFill>
                <a:schemeClr val="accen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44" name="Google Shape;244;p16"/>
          <p:cNvSpPr txBox="1"/>
          <p:nvPr/>
        </p:nvSpPr>
        <p:spPr>
          <a:xfrm>
            <a:off x="1433300" y="2714200"/>
            <a:ext cx="66915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        X</a:t>
            </a:r>
            <a:r>
              <a:rPr b="1" baseline="-25000" i="0" lang="en" sz="13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i="0" lang="en" sz="13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                                X</a:t>
            </a:r>
            <a:r>
              <a:rPr b="1" baseline="-25000" i="0" lang="en" sz="13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0" lang="en" sz="13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X</a:t>
            </a:r>
            <a:r>
              <a:rPr b="1" baseline="-25000" i="0" lang="en" sz="13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i="0" lang="en" sz="13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               ………         X</a:t>
            </a:r>
            <a:r>
              <a:rPr b="1" baseline="-25000" i="0" lang="en" sz="13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1" i="0" lang="en" sz="13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                       </a:t>
            </a:r>
            <a:endParaRPr b="1" i="0" sz="16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6"/>
          <p:cNvSpPr txBox="1"/>
          <p:nvPr/>
        </p:nvSpPr>
        <p:spPr>
          <a:xfrm>
            <a:off x="1531575" y="4373625"/>
            <a:ext cx="69780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Note: </a:t>
            </a:r>
            <a:r>
              <a:rPr b="1" i="0" lang="en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1" baseline="-25000" i="0" lang="en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i="0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is Denoised Image,</a:t>
            </a:r>
            <a:r>
              <a:rPr b="1" i="0" lang="en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X</a:t>
            </a:r>
            <a:r>
              <a:rPr b="1" baseline="-25000" i="0" lang="en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1" i="0" lang="en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is Image with added Noise T times.</a:t>
            </a:r>
            <a:endParaRPr b="1" i="0" sz="14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51" name="Google Shape;25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52" name="Google Shape;25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7"/>
          <p:cNvSpPr txBox="1"/>
          <p:nvPr/>
        </p:nvSpPr>
        <p:spPr>
          <a:xfrm>
            <a:off x="116350" y="167525"/>
            <a:ext cx="6386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Stable Diffusion: Purpose</a:t>
            </a:r>
            <a:r>
              <a:rPr b="0" i="0" lang="en" sz="2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54" name="Google Shape;254;p17"/>
          <p:cNvSpPr txBox="1"/>
          <p:nvPr/>
        </p:nvSpPr>
        <p:spPr>
          <a:xfrm>
            <a:off x="116350" y="756475"/>
            <a:ext cx="4243200" cy="47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At Every Step of Reverse Diffusion, We want to: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1" lang="en" sz="22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C</a:t>
            </a:r>
            <a:r>
              <a:rPr b="1" i="1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alculate</a:t>
            </a:r>
            <a: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 the Noise on Current Image  </a:t>
            </a:r>
            <a:endParaRPr b="1" i="1" sz="1400" u="none" cap="none" strike="noStrike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1" lang="en" sz="22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R</a:t>
            </a:r>
            <a:r>
              <a:rPr b="1" i="1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emove</a:t>
            </a:r>
            <a: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 the Noise from Current Image</a:t>
            </a:r>
            <a:endParaRPr b="1" i="1" sz="1400" u="none" cap="none" strike="noStrike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1" lang="en" sz="22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R</a:t>
            </a:r>
            <a:r>
              <a:rPr b="1" i="1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epeat</a:t>
            </a:r>
            <a:b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1" i="1" sz="1400" u="none" cap="none" strike="noStrike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So, </a:t>
            </a:r>
            <a:r>
              <a:rPr b="1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Stable Diffusion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is: 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C ⇒ R ⇒ R</a:t>
            </a:r>
            <a:endParaRPr b="0" i="0" sz="2000" u="none" cap="none" strike="noStrike">
              <a:solidFill>
                <a:schemeClr val="accent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Noise is calculated easily with </a:t>
            </a:r>
            <a:r>
              <a:rPr b="1" i="1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Neural Networks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, Unet is popular network for the same. UNet?? WTH??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We cannot estimate all the error in one step, we do it slowly and Diffusion Process remains “</a:t>
            </a:r>
            <a:r>
              <a:rPr b="1" i="1" lang="en" sz="15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Stable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”. Too fast and big of change causes “Instability”.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55" name="Google Shape;25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4549" y="1042752"/>
            <a:ext cx="4447749" cy="152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33175" y="2698325"/>
            <a:ext cx="4399124" cy="2070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62" name="Google Shape;26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63" name="Google Shape;26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8"/>
          <p:cNvSpPr txBox="1"/>
          <p:nvPr/>
        </p:nvSpPr>
        <p:spPr>
          <a:xfrm>
            <a:off x="116350" y="167525"/>
            <a:ext cx="6386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Stable Diffusion: A bit about UNet</a:t>
            </a:r>
            <a:r>
              <a:rPr b="0" i="0" lang="en" sz="2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65" name="Google Shape;265;p18"/>
          <p:cNvSpPr txBox="1"/>
          <p:nvPr/>
        </p:nvSpPr>
        <p:spPr>
          <a:xfrm>
            <a:off x="116350" y="756475"/>
            <a:ext cx="42432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Originally envisioned for Medical Image Segmentation tasks, but repurposed heavily for many image-2-image tasks.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1" i="1" sz="1400" u="none" cap="none" strike="noStrike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Have Convolutional Encoder(Down-sampling) and Decoder(Up-sampling) parts.  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Learns Modulations at Multi-Scale and Multi-Abstraction Levels. 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Lateral Skip Connections are the Secret sauce compared to VAE. (Just remember that for now) 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66" name="Google Shape;26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06974" y="1028625"/>
            <a:ext cx="4727475" cy="308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72" name="Google Shape;27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73" name="Google Shape;27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9"/>
          <p:cNvSpPr txBox="1"/>
          <p:nvPr/>
        </p:nvSpPr>
        <p:spPr>
          <a:xfrm>
            <a:off x="116350" y="167525"/>
            <a:ext cx="6386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Stable Diffusion: Now Latents</a:t>
            </a:r>
            <a:r>
              <a:rPr b="0" i="0" lang="en" sz="2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75" name="Google Shape;275;p19"/>
          <p:cNvSpPr txBox="1"/>
          <p:nvPr/>
        </p:nvSpPr>
        <p:spPr>
          <a:xfrm>
            <a:off x="116350" y="756475"/>
            <a:ext cx="4243200" cy="47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Stable Diffusion needs to perform very small amount of changes during Denoising to </a:t>
            </a:r>
            <a:r>
              <a:rPr b="1" i="1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Keep Denoising Stable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. So: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" sz="16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Diffusion is Slow, Takes Long Time</a:t>
            </a:r>
            <a:b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1" i="1" sz="1400" u="none" cap="none" strike="noStrike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To Speedup the Diffusion Process: 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1" lang="en" sz="15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We Reduce the side of Starting Noisy Image.</a:t>
            </a:r>
            <a:r>
              <a:rPr b="0" i="0" lang="en" sz="20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0" i="0" sz="2000" u="none" cap="none" strike="noStrike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This reducing of Starting Image is: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         </a:t>
            </a:r>
            <a:r>
              <a:rPr b="1" i="1" lang="en" sz="16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Encoded into Latent Space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Denoising is performed on Latents.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Denoised Latents are: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         </a:t>
            </a:r>
            <a:r>
              <a:rPr b="1" i="1" lang="en" sz="16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Decoded from Latent Space</a:t>
            </a:r>
            <a:endParaRPr b="1" i="1" sz="1600" u="none" cap="none" strike="noStrike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1" sz="1600" u="none" cap="none" strike="noStrike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Decoder outputs the Final Image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76" name="Google Shape;27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50325" y="911451"/>
            <a:ext cx="4312674" cy="185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19"/>
          <p:cNvSpPr txBox="1"/>
          <p:nvPr/>
        </p:nvSpPr>
        <p:spPr>
          <a:xfrm>
            <a:off x="4619325" y="3112300"/>
            <a:ext cx="41436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So, Stable Diffusion works on Encode Image into Latent Space.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done purely to </a:t>
            </a:r>
            <a:r>
              <a:rPr b="0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Speed-up the Denoising Process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other models, which work directly on original Image as Google’s Imagen.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68" name="Google Shape;68;p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9" name="Google Shape;6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2"/>
          <p:cNvSpPr txBox="1"/>
          <p:nvPr/>
        </p:nvSpPr>
        <p:spPr>
          <a:xfrm>
            <a:off x="116350" y="151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Excited?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71" name="Google Shape;7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3400" y="998050"/>
            <a:ext cx="2305251" cy="351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98075" y="998050"/>
            <a:ext cx="3494419" cy="351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71925" y="1002550"/>
            <a:ext cx="2607799" cy="3486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83" name="Google Shape;28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84" name="Google Shape;28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0"/>
          <p:cNvSpPr txBox="1"/>
          <p:nvPr/>
        </p:nvSpPr>
        <p:spPr>
          <a:xfrm>
            <a:off x="116350" y="167525"/>
            <a:ext cx="6386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Stable Diffusion: 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Latents</a:t>
            </a:r>
            <a:r>
              <a:rPr b="0" i="0" lang="en" sz="2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Stable Diffusion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86" name="Google Shape;286;p20"/>
          <p:cNvSpPr txBox="1"/>
          <p:nvPr/>
        </p:nvSpPr>
        <p:spPr>
          <a:xfrm>
            <a:off x="1738025" y="1659175"/>
            <a:ext cx="8344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We now we understand: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i="0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Latent</a:t>
            </a:r>
            <a:r>
              <a:rPr b="0" i="0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: Encoded Inputs, Decoded Outputs</a:t>
            </a:r>
            <a:br>
              <a:rPr b="0" i="0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b="0" i="0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i="0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Stable</a:t>
            </a:r>
            <a:r>
              <a:rPr b="0" i="0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: Small Changes to Denoise</a:t>
            </a:r>
            <a:br>
              <a:rPr b="0" i="0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b="0" i="0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i="0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Diffusion</a:t>
            </a:r>
            <a:r>
              <a:rPr b="0" i="0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: Denoising</a:t>
            </a:r>
            <a:br>
              <a:rPr b="0" i="0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92" name="Google Shape;29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93" name="Google Shape;29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1"/>
          <p:cNvSpPr txBox="1"/>
          <p:nvPr/>
        </p:nvSpPr>
        <p:spPr>
          <a:xfrm>
            <a:off x="116350" y="167525"/>
            <a:ext cx="6386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Stable Diffusion: What About Text? 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95" name="Google Shape;295;p21"/>
          <p:cNvSpPr txBox="1"/>
          <p:nvPr/>
        </p:nvSpPr>
        <p:spPr>
          <a:xfrm>
            <a:off x="366425" y="820975"/>
            <a:ext cx="32619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How do we take Guidance from Text to Calculate Noise?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Text is Encoded into Latent Space as well. But it is Text’s it's Own Latent Space. 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This Process of </a:t>
            </a:r>
            <a:r>
              <a:rPr b="1" i="1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Interaction between Image and Text in Latent Space</a:t>
            </a:r>
            <a:r>
              <a:rPr b="1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is the Foundation of all the text to image models. 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This phenomenon has blurred the lines between text and Image Models. 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1" i="0" sz="1400" u="none" cap="none" strike="noStrike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96" name="Google Shape;29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09850" y="930275"/>
            <a:ext cx="4670050" cy="2493247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1"/>
          <p:cNvSpPr txBox="1"/>
          <p:nvPr/>
        </p:nvSpPr>
        <p:spPr>
          <a:xfrm>
            <a:off x="4160675" y="3636475"/>
            <a:ext cx="4594800" cy="1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And it all Started with: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CLIP Paper in Jan 2021</a:t>
            </a:r>
            <a:endParaRPr b="1" i="1" sz="1400" u="none" cap="none" strike="noStrike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1400" u="none" cap="none" strike="noStrike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Let us Understand </a:t>
            </a:r>
            <a: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CLIP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. </a:t>
            </a:r>
            <a:endParaRPr b="1" i="0" sz="1400" u="none" cap="none" strike="noStrike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03" name="Google Shape;30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04" name="Google Shape;30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2"/>
          <p:cNvSpPr txBox="1"/>
          <p:nvPr/>
        </p:nvSpPr>
        <p:spPr>
          <a:xfrm>
            <a:off x="116350" y="167525"/>
            <a:ext cx="6386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Stable Diffusion: CLIP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06" name="Google Shape;306;p22"/>
          <p:cNvSpPr txBox="1"/>
          <p:nvPr/>
        </p:nvSpPr>
        <p:spPr>
          <a:xfrm>
            <a:off x="671225" y="3411775"/>
            <a:ext cx="8290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CLIP(Contrastive Language–Image Pre-training) paper: </a:t>
            </a:r>
            <a:r>
              <a:rPr b="0" i="0" lang="en" sz="1400" u="sng" cap="none" strike="noStrike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4"/>
              </a:rPr>
              <a:t>https://arxiv.org/abs/2103.00020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CLIP </a:t>
            </a:r>
            <a:r>
              <a:rPr b="0" i="1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jointly trains an image encoder and a text encoder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to predict the correct pairings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 Simple language this paper meant to say: 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0" i="0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Train a Model using “Image - Caption” pairs, So, Captions for similar images will have Embeddings nearby in Latent Space.</a:t>
            </a:r>
            <a:endParaRPr b="1" i="0" sz="1400" u="none" cap="none" strike="noStrike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07" name="Google Shape;307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7075" y="680675"/>
            <a:ext cx="7166149" cy="261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13" name="Google Shape;31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14" name="Google Shape;31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3"/>
          <p:cNvSpPr txBox="1"/>
          <p:nvPr/>
        </p:nvSpPr>
        <p:spPr>
          <a:xfrm>
            <a:off x="116350" y="167525"/>
            <a:ext cx="6386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Stable Diffusion: CLIP Intuition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16" name="Google Shape;316;p23"/>
          <p:cNvSpPr txBox="1"/>
          <p:nvPr/>
        </p:nvSpPr>
        <p:spPr>
          <a:xfrm>
            <a:off x="311700" y="791000"/>
            <a:ext cx="40536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Whole CLIP Paper is: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0" i="0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The CLIP model consists of a </a:t>
            </a:r>
            <a:r>
              <a:rPr b="1" i="1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text and an image encoder</a:t>
            </a:r>
            <a:r>
              <a:rPr b="0" i="0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 which encodes textual and visual information into a </a:t>
            </a:r>
            <a:r>
              <a:rPr b="1" i="0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multimodal embedding space</a:t>
            </a:r>
            <a:r>
              <a:rPr b="0" i="0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. Now, the </a:t>
            </a:r>
            <a:r>
              <a:rPr b="1" i="1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aim of the model </a:t>
            </a:r>
            <a:r>
              <a:rPr b="0" i="0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is to increase the cosine similarity score of images and text which is actually associated.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CLIP Trained Models, Helps us: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i="0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Encode Texts and Image </a:t>
            </a:r>
            <a:br>
              <a:rPr b="1" i="0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i="0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In A way</a:t>
            </a:r>
            <a:br>
              <a:rPr b="1" i="0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i="0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Where</a:t>
            </a:r>
            <a:br>
              <a:rPr b="1" i="0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i="0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Text and Image Embeddings </a:t>
            </a:r>
            <a:br>
              <a:rPr b="1" i="0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i="0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With similar meanings</a:t>
            </a:r>
            <a:br>
              <a:rPr b="1" i="0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i="0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Are Nearby in Vector Space.</a:t>
            </a:r>
            <a:endParaRPr b="1" i="0" sz="1400" u="none" cap="none" strike="noStrike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7" name="Google Shape;317;p23"/>
          <p:cNvSpPr txBox="1"/>
          <p:nvPr/>
        </p:nvSpPr>
        <p:spPr>
          <a:xfrm>
            <a:off x="4643900" y="917300"/>
            <a:ext cx="42507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While </a:t>
            </a:r>
            <a:r>
              <a:rPr b="0" i="0" lang="en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Encoded Text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embeddings for “</a:t>
            </a:r>
            <a:r>
              <a:rPr b="1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dog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 or “</a:t>
            </a:r>
            <a:r>
              <a:rPr b="1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puppy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 will be MORE cosine similar to the </a:t>
            </a:r>
            <a:r>
              <a:rPr b="0" i="0" lang="en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Encoded Image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as below: 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 </a:t>
            </a:r>
            <a:r>
              <a:rPr b="0" i="0" lang="en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Encoded Text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embeddings for “</a:t>
            </a:r>
            <a:r>
              <a:rPr b="1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dog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 or “</a:t>
            </a:r>
            <a:r>
              <a:rPr b="1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puppy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 will be LESS cosine similar to the </a:t>
            </a:r>
            <a:r>
              <a:rPr b="0" i="0" lang="en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Encoded Image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as below: </a:t>
            </a:r>
            <a:b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Quantity which is more for not-matching Text and Image and less for matching Text and Image is called: “</a:t>
            </a:r>
            <a:r>
              <a:rPr b="1" i="0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Contrastive Loss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03055" y="1697125"/>
            <a:ext cx="58382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76625" y="3200775"/>
            <a:ext cx="1568600" cy="67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25" name="Google Shape;32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26" name="Google Shape;32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4"/>
          <p:cNvSpPr txBox="1"/>
          <p:nvPr/>
        </p:nvSpPr>
        <p:spPr>
          <a:xfrm>
            <a:off x="116350" y="167525"/>
            <a:ext cx="6386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Stable Diffusion: CLIP Intuition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328" name="Google Shape;328;p24" title="CLIP_training-1.mp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2375" y="627625"/>
            <a:ext cx="8028226" cy="451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34" name="Google Shape;33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35" name="Google Shape;33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5"/>
          <p:cNvSpPr txBox="1"/>
          <p:nvPr/>
        </p:nvSpPr>
        <p:spPr>
          <a:xfrm>
            <a:off x="116350" y="167525"/>
            <a:ext cx="6386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Stable Diffusion: How it all Fits In? 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37" name="Google Shape;337;p25"/>
          <p:cNvSpPr txBox="1"/>
          <p:nvPr/>
        </p:nvSpPr>
        <p:spPr>
          <a:xfrm>
            <a:off x="366425" y="820975"/>
            <a:ext cx="32619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We know which Texts are </a:t>
            </a:r>
            <a:r>
              <a:rPr b="1" i="1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similar if they have similar Embeddings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, i.e. They means similar concepts.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We use this concept to Train Denoising UNet in latent Space, where we know the </a:t>
            </a:r>
            <a:r>
              <a:rPr b="1" i="1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amount of noise added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at scheduled times. Explain!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Once trained, We can </a:t>
            </a:r>
            <a:r>
              <a:rPr b="1" i="1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calculate noise in any image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given Encoded Text is given.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Encoder and Decoder are part of </a:t>
            </a:r>
            <a:r>
              <a:rPr b="1" i="1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Variational Autoencoder (VAE)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, which we will see in a bit.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38" name="Google Shape;33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62050" y="820973"/>
            <a:ext cx="5273975" cy="2793149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5"/>
          <p:cNvSpPr txBox="1"/>
          <p:nvPr/>
        </p:nvSpPr>
        <p:spPr>
          <a:xfrm>
            <a:off x="3923150" y="3759350"/>
            <a:ext cx="4832400" cy="12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Just get the Idea if it is not falling in place in mind.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</a:pPr>
            <a:r>
              <a:rPr b="0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Just what you know, And do not worry about what you don’t!</a:t>
            </a:r>
            <a:endParaRPr b="0" i="1" sz="14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will get to it many many times.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But, WTH with mage above? Simple English?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45" name="Google Shape;34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46" name="Google Shape;34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6"/>
          <p:cNvSpPr txBox="1"/>
          <p:nvPr/>
        </p:nvSpPr>
        <p:spPr>
          <a:xfrm>
            <a:off x="116350" y="167525"/>
            <a:ext cx="6386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Stable Diffusion: How it all Fits In? 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48" name="Google Shape;348;p26"/>
          <p:cNvSpPr txBox="1"/>
          <p:nvPr/>
        </p:nvSpPr>
        <p:spPr>
          <a:xfrm>
            <a:off x="212950" y="820975"/>
            <a:ext cx="34155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Training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We add noise by known amount and try to denoise it as per text. Do it Millions of times.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Inference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We just reduce  noise from random noise slowly as per text. Keep doing it until denoised image is as expected.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This process is Called: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i="0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DDPM: Denoising Diffusion Probabilistic Model.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DDPM Paper Link: 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0" i="0" lang="en" sz="1400" u="sng" cap="none" strike="noStrike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4"/>
              </a:rPr>
              <a:t>https://arxiv.org/abs/2006.11239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 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49" name="Google Shape;349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22325" y="1386275"/>
            <a:ext cx="728275" cy="75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06800" y="3665250"/>
            <a:ext cx="728275" cy="722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08639" y="1310075"/>
            <a:ext cx="783811" cy="75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80039" y="3596075"/>
            <a:ext cx="783811" cy="75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97893" y="2336475"/>
            <a:ext cx="1314257" cy="7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6"/>
          <p:cNvSpPr/>
          <p:nvPr/>
        </p:nvSpPr>
        <p:spPr>
          <a:xfrm>
            <a:off x="4016450" y="870650"/>
            <a:ext cx="3955800" cy="4425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26"/>
          <p:cNvSpPr/>
          <p:nvPr/>
        </p:nvSpPr>
        <p:spPr>
          <a:xfrm rot="-2166880">
            <a:off x="6716751" y="2195972"/>
            <a:ext cx="883097" cy="279146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26"/>
          <p:cNvSpPr/>
          <p:nvPr/>
        </p:nvSpPr>
        <p:spPr>
          <a:xfrm rot="-2166757">
            <a:off x="4716045" y="3264276"/>
            <a:ext cx="726363" cy="279146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26"/>
          <p:cNvSpPr/>
          <p:nvPr/>
        </p:nvSpPr>
        <p:spPr>
          <a:xfrm rot="1820532">
            <a:off x="4343940" y="2311534"/>
            <a:ext cx="1038674" cy="27913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26"/>
          <p:cNvSpPr/>
          <p:nvPr/>
        </p:nvSpPr>
        <p:spPr>
          <a:xfrm rot="1820998">
            <a:off x="6569585" y="3243635"/>
            <a:ext cx="806879" cy="27913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26"/>
          <p:cNvSpPr/>
          <p:nvPr/>
        </p:nvSpPr>
        <p:spPr>
          <a:xfrm rot="10800000">
            <a:off x="3320125" y="930475"/>
            <a:ext cx="402300" cy="2055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26"/>
          <p:cNvSpPr/>
          <p:nvPr/>
        </p:nvSpPr>
        <p:spPr>
          <a:xfrm>
            <a:off x="8577925" y="854275"/>
            <a:ext cx="402300" cy="2055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26"/>
          <p:cNvSpPr/>
          <p:nvPr/>
        </p:nvSpPr>
        <p:spPr>
          <a:xfrm rot="10800000">
            <a:off x="3624900" y="2529450"/>
            <a:ext cx="381900" cy="2051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26"/>
          <p:cNvSpPr/>
          <p:nvPr/>
        </p:nvSpPr>
        <p:spPr>
          <a:xfrm>
            <a:off x="8196900" y="2681850"/>
            <a:ext cx="381900" cy="2051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26"/>
          <p:cNvSpPr txBox="1"/>
          <p:nvPr/>
        </p:nvSpPr>
        <p:spPr>
          <a:xfrm>
            <a:off x="5325450" y="1506275"/>
            <a:ext cx="19002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Training</a:t>
            </a:r>
            <a:endParaRPr b="1" i="0" sz="2100" u="none" cap="none" strike="noStrike">
              <a:solidFill>
                <a:schemeClr val="accent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64" name="Google Shape;364;p26"/>
          <p:cNvSpPr txBox="1"/>
          <p:nvPr/>
        </p:nvSpPr>
        <p:spPr>
          <a:xfrm>
            <a:off x="5249250" y="3944675"/>
            <a:ext cx="1900200" cy="722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Inference</a:t>
            </a:r>
            <a:endParaRPr b="1" i="0" sz="2100" u="none" cap="none" strike="noStrike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65" name="Google Shape;365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57351" y="1076627"/>
            <a:ext cx="2133228" cy="321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71" name="Google Shape;37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72" name="Google Shape;37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27"/>
          <p:cNvSpPr txBox="1"/>
          <p:nvPr/>
        </p:nvSpPr>
        <p:spPr>
          <a:xfrm>
            <a:off x="116350" y="91325"/>
            <a:ext cx="638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Runtime Environments: Google Colab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74" name="Google Shape;374;p27"/>
          <p:cNvSpPr txBox="1"/>
          <p:nvPr/>
        </p:nvSpPr>
        <p:spPr>
          <a:xfrm>
            <a:off x="212950" y="820975"/>
            <a:ext cx="40134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Access: </a:t>
            </a:r>
            <a:br>
              <a:rPr b="1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i="0" lang="en" sz="1400" u="sng" cap="none" strike="noStrike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4"/>
              </a:rPr>
              <a:t>https://colab.research.google.com/</a:t>
            </a:r>
            <a:r>
              <a:rPr b="1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Pros: 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Instantly available</a:t>
            </a:r>
            <a:r>
              <a:rPr b="0" i="0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b="0" i="0" sz="1400" u="none" cap="none" strike="noStrike">
              <a:solidFill>
                <a:schemeClr val="accent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Notebook Friendly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Cons: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Short Lived.</a:t>
            </a:r>
            <a:endParaRPr b="1" i="0" sz="1400" u="none" cap="none" strike="noStrike">
              <a:solidFill>
                <a:schemeClr val="accent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Data needs to restaged.</a:t>
            </a:r>
            <a:br>
              <a:rPr b="1" i="0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i="0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Not viable for Long running jobs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When to use: 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i="0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   Just to try somebody else code. </a:t>
            </a:r>
            <a:br>
              <a:rPr b="1" i="0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i="0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   To understand or Clarify concepts.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75" name="Google Shape;375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80625" y="768050"/>
            <a:ext cx="80010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73945" y="1797316"/>
            <a:ext cx="4902224" cy="2965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82" name="Google Shape;38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83" name="Google Shape;38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28"/>
          <p:cNvSpPr txBox="1"/>
          <p:nvPr/>
        </p:nvSpPr>
        <p:spPr>
          <a:xfrm>
            <a:off x="116350" y="91325"/>
            <a:ext cx="638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Runtime Environments: RunPod.io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85" name="Google Shape;385;p28"/>
          <p:cNvSpPr txBox="1"/>
          <p:nvPr/>
        </p:nvSpPr>
        <p:spPr>
          <a:xfrm>
            <a:off x="212950" y="820975"/>
            <a:ext cx="40134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Access: </a:t>
            </a:r>
            <a:br>
              <a:rPr b="1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i="0" lang="en" sz="1400" u="sng" cap="none" strike="noStrike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5"/>
              </a:rPr>
              <a:t>https://www.runpod.io/</a:t>
            </a:r>
            <a:r>
              <a:rPr b="1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Pros: 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Mostly Instantly available</a:t>
            </a:r>
            <a:r>
              <a:rPr b="0" i="0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b="0" i="0" sz="1400" u="none" cap="none" strike="noStrike">
              <a:solidFill>
                <a:schemeClr val="accent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Notebook and VS Code Friendly.</a:t>
            </a:r>
            <a:endParaRPr b="1" i="0" sz="1400" u="none" cap="none" strike="noStrike">
              <a:solidFill>
                <a:schemeClr val="accent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Fairly Priced. 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Cons: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Long Lived.</a:t>
            </a:r>
            <a:endParaRPr b="1" i="0" sz="1400" u="none" cap="none" strike="noStrike">
              <a:solidFill>
                <a:schemeClr val="accent4"/>
              </a:solidFill>
              <a:latin typeface="Comfortaa"/>
              <a:ea typeface="Comfortaa"/>
              <a:cs typeface="Comfortaa"/>
              <a:sym typeface="Comfortaa"/>
              <a:extLst>
                <a:ext uri="http://customooxmlschemas.google.com/">
                  <go:slidesCustomData xmlns:go="http://customooxmlschemas.google.com/" textRoundtripDataId="1"/>
                </a:ext>
              </a:extLst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Persistent Storage Provided.</a:t>
            </a:r>
            <a:br>
              <a:rPr b="1" i="0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</a:br>
            <a:r>
              <a:rPr b="1" i="0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Viable for Long running jobs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extLst>
                  <a:ext uri="http://customooxmlschemas.google.com/">
                    <go:slidesCustomData xmlns:go="http://customooxmlschemas.google.com/" textRoundtripDataId="3"/>
                  </a:ext>
                </a:extLst>
              </a:rPr>
            </a:b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When to use: 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i="0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   Almost Always, when not pricey.</a:t>
            </a:r>
            <a:br>
              <a:rPr b="1" i="0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i="0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   For Long running intense jobs.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86" name="Google Shape;386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38275" y="783125"/>
            <a:ext cx="85725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48200" y="782550"/>
            <a:ext cx="4013401" cy="4045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93" name="Google Shape;39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94" name="Google Shape;39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29"/>
          <p:cNvSpPr txBox="1"/>
          <p:nvPr/>
        </p:nvSpPr>
        <p:spPr>
          <a:xfrm>
            <a:off x="116350" y="91325"/>
            <a:ext cx="638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Runtime Environments: Many Others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396" name="Google Shape;39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3025" y="1019175"/>
            <a:ext cx="3423475" cy="97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42105" y="965750"/>
            <a:ext cx="2948220" cy="10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8050" y="2228975"/>
            <a:ext cx="3300725" cy="217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41635" y="2190750"/>
            <a:ext cx="3178415" cy="217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79" name="Google Shape;79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80" name="Google Shape;8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"/>
          <p:cNvSpPr txBox="1"/>
          <p:nvPr/>
        </p:nvSpPr>
        <p:spPr>
          <a:xfrm>
            <a:off x="116350" y="151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Stable Diffusion: Why Care?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2" name="Google Shape;82;p3"/>
          <p:cNvSpPr txBox="1"/>
          <p:nvPr/>
        </p:nvSpPr>
        <p:spPr>
          <a:xfrm>
            <a:off x="830725" y="2812125"/>
            <a:ext cx="7670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Almost all Text-to-Image techniques are Inspired by This!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Poster Child of Text-to-Image Model.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First Open Source State of Art Diffusion Model.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Inspired by Physics of Fluids/Gases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Improved Image Reconstruction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Robustness to Variability, more resilient to changes in illumination, contrast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Enhanced Edge Preservation as in Image above.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3" name="Google Shape;8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8734" y="949375"/>
            <a:ext cx="4885167" cy="169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74000" y="954750"/>
            <a:ext cx="2889723" cy="169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405" name="Google Shape;405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06" name="Google Shape;40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7620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4898" y="798550"/>
            <a:ext cx="2614351" cy="3955899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0"/>
          <p:cNvSpPr txBox="1"/>
          <p:nvPr/>
        </p:nvSpPr>
        <p:spPr>
          <a:xfrm>
            <a:off x="4147500" y="1646550"/>
            <a:ext cx="4381800" cy="15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414" name="Google Shape;41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grpSp>
        <p:nvGrpSpPr>
          <p:cNvPr id="415" name="Google Shape;415;p3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416" name="Google Shape;416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7" name="Google Shape;417;p31"/>
            <p:cNvSpPr txBox="1"/>
            <p:nvPr/>
          </p:nvSpPr>
          <p:spPr>
            <a:xfrm>
              <a:off x="6321550" y="2201350"/>
              <a:ext cx="2829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b="1" i="0" lang="en" sz="5000" u="none" cap="none" strike="noStrik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!</a:t>
              </a:r>
              <a:endParaRPr b="1" i="0" sz="5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90" name="Google Shape;9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91" name="Google Shape;9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4"/>
          <p:cNvSpPr txBox="1"/>
          <p:nvPr/>
        </p:nvSpPr>
        <p:spPr>
          <a:xfrm>
            <a:off x="116350" y="167525"/>
            <a:ext cx="599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History of Stable Diffusion 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Pre-Stable Diffusion Models Era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3" name="Google Shape;93;p4"/>
          <p:cNvSpPr txBox="1"/>
          <p:nvPr/>
        </p:nvSpPr>
        <p:spPr>
          <a:xfrm>
            <a:off x="416950" y="1059525"/>
            <a:ext cx="42432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Text to Image models had amazing 2022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State of Art has been moved by Leaps and bounds.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OpenAI Released DallE-2 in April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Google Released Imagen in May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MidJourney released in July 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Everything was wonderful, but </a:t>
            </a:r>
            <a: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Proprietary and Closed Source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. 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Researchers where left High and Dry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Community validation of methods was not available. 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Fine-tuning these models was a not an easily available option if you are not a big AI Research Lab. 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4" name="Google Shape;9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14901" y="825900"/>
            <a:ext cx="3560099" cy="38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00" name="Google Shape;100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01" name="Google Shape;10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5"/>
          <p:cNvSpPr txBox="1"/>
          <p:nvPr/>
        </p:nvSpPr>
        <p:spPr>
          <a:xfrm>
            <a:off x="116350" y="167525"/>
            <a:ext cx="599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History of Stable Diffusion 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Shining Star: Stable Diffusion 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03" name="Google Shape;103;p5"/>
          <p:cNvSpPr txBox="1"/>
          <p:nvPr/>
        </p:nvSpPr>
        <p:spPr>
          <a:xfrm>
            <a:off x="416950" y="1059525"/>
            <a:ext cx="42432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Stable Diffusion was released as: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Open Source Code and Model Weights</a:t>
            </a:r>
            <a:b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1" i="1" sz="1400" u="none" cap="none" strike="noStrike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Took the Developers Community by Storm as fast growing Open Source project.  30K Stars on Github!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Simplistic and Beautiful Code and Diffusion Approach was at the center of excitement.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Most Important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Commodity Consumer Hardware was enough to finetune. 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4" name="Google Shape;10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02525" y="742950"/>
            <a:ext cx="2617550" cy="6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29200" y="1627965"/>
            <a:ext cx="3864401" cy="2677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11" name="Google Shape;111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12" name="Google Shape;11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6"/>
          <p:cNvSpPr txBox="1"/>
          <p:nvPr/>
        </p:nvSpPr>
        <p:spPr>
          <a:xfrm>
            <a:off x="116350" y="167525"/>
            <a:ext cx="599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History of Stable Diffusion 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LDM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14" name="Google Shape;114;p6"/>
          <p:cNvSpPr txBox="1"/>
          <p:nvPr/>
        </p:nvSpPr>
        <p:spPr>
          <a:xfrm>
            <a:off x="416950" y="1059525"/>
            <a:ext cx="4243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Stable Diffusion was based on: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Latent Diffusion Model(LDM) Process</a:t>
            </a:r>
            <a:b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1" i="1" sz="1400" u="none" cap="none" strike="noStrike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LDM was developed by Comp-Vis Lab’s Prof. Dr. Bjorn Ommer at LMU, Germany.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5" name="Google Shape;11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175" y="1394875"/>
            <a:ext cx="4153626" cy="51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6975" y="2621436"/>
            <a:ext cx="4153626" cy="2006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27106" y="1341925"/>
            <a:ext cx="3220120" cy="34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6"/>
          <p:cNvSpPr txBox="1"/>
          <p:nvPr/>
        </p:nvSpPr>
        <p:spPr>
          <a:xfrm>
            <a:off x="5166300" y="737125"/>
            <a:ext cx="32679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LDM Development as supported by Dr. Bjorn’s students 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24" name="Google Shape;124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25" name="Google Shape;12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7"/>
          <p:cNvSpPr txBox="1"/>
          <p:nvPr/>
        </p:nvSpPr>
        <p:spPr>
          <a:xfrm>
            <a:off x="116350" y="167525"/>
            <a:ext cx="599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History of Stable Diffusion 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Stability.AI’s Stable Diffusion 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27" name="Google Shape;127;p7"/>
          <p:cNvSpPr txBox="1"/>
          <p:nvPr/>
        </p:nvSpPr>
        <p:spPr>
          <a:xfrm>
            <a:off x="416950" y="1059525"/>
            <a:ext cx="42432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Stable Diffusion released by Stability.AI released had 3 important features needed for community research and development process :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Open Source Code </a:t>
            </a:r>
            <a:b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Fast to Train and Fine-tune</a:t>
            </a:r>
            <a:b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Capable on running Consumer GPUs</a:t>
            </a:r>
            <a:b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1" i="1" sz="1400" u="none" cap="none" strike="noStrike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Research and development at the expense of 600k USD was released to public.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Ignited the great Text-Image-Movement.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Stability.AI was founder by Emad, who was Hedge Fund Manager for 13 years.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28" name="Google Shape;12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15475" y="1295400"/>
            <a:ext cx="1339229" cy="190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43475" y="3382600"/>
            <a:ext cx="4011351" cy="1561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86850" y="1252500"/>
            <a:ext cx="2667976" cy="190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7"/>
          <p:cNvSpPr txBox="1"/>
          <p:nvPr/>
        </p:nvSpPr>
        <p:spPr>
          <a:xfrm>
            <a:off x="4821000" y="720750"/>
            <a:ext cx="40113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Aug,2022 release of SD, helped raise 101M USD in OCT,2022!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37" name="Google Shape;137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38" name="Google Shape;13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8"/>
          <p:cNvSpPr txBox="1"/>
          <p:nvPr/>
        </p:nvSpPr>
        <p:spPr>
          <a:xfrm>
            <a:off x="116350" y="167525"/>
            <a:ext cx="599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History of Stable Diffusion 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Stable Diffusion 2.0: Nov, 2022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40" name="Google Shape;140;p8"/>
          <p:cNvSpPr txBox="1"/>
          <p:nvPr/>
        </p:nvSpPr>
        <p:spPr>
          <a:xfrm>
            <a:off x="416950" y="1059525"/>
            <a:ext cx="42432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Stable Diffusion 2.0 was with: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Content Moderation, No NSFW data </a:t>
            </a:r>
            <a:b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New Text Encoder: OpenCLIP</a:t>
            </a:r>
            <a:b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1" i="1" sz="1400" u="none" cap="none" strike="noStrike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Removal of NSFW data caused limitation of face generations.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But was much better at non-human body like artifacts. 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These limitations were addressed in v2.1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41" name="Google Shape;14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1425" y="1017725"/>
            <a:ext cx="3938701" cy="187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03150" y="3030400"/>
            <a:ext cx="3836051" cy="159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48" name="Google Shape;148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49" name="Google Shape;14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9"/>
          <p:cNvSpPr txBox="1"/>
          <p:nvPr/>
        </p:nvSpPr>
        <p:spPr>
          <a:xfrm>
            <a:off x="116350" y="167525"/>
            <a:ext cx="599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History of Stable Diffusion 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Stable Diffusion 2.1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1" name="Google Shape;151;p9"/>
          <p:cNvSpPr txBox="1"/>
          <p:nvPr/>
        </p:nvSpPr>
        <p:spPr>
          <a:xfrm>
            <a:off x="416950" y="1059525"/>
            <a:ext cx="42432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Stable Diffusion 2.1 was Actually First Awesome version as we know it today.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Human faces were very high detailed</a:t>
            </a:r>
            <a:b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Lighting and Contrast was much better.</a:t>
            </a:r>
            <a:b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1" i="1" sz="1400" u="none" cap="none" strike="noStrike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Soon Plugins for 2 most important Image editors were released: 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  </a:t>
            </a:r>
            <a:b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    </a:t>
            </a:r>
            <a:b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These plugins have boosted the adoption as unimaginable speed by </a:t>
            </a:r>
            <a: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Artists and Non-tech Community.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52" name="Google Shape;15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8200" y="1003050"/>
            <a:ext cx="3755399" cy="160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4500" y="3225275"/>
            <a:ext cx="2753225" cy="2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99775" y="3528150"/>
            <a:ext cx="2494775" cy="35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79150" y="2893650"/>
            <a:ext cx="2449274" cy="142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78925" y="2954200"/>
            <a:ext cx="2288551" cy="136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